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8" r:id="rId1"/>
  </p:sldMasterIdLst>
  <p:notesMasterIdLst>
    <p:notesMasterId r:id="rId15"/>
  </p:notesMasterIdLst>
  <p:sldIdLst>
    <p:sldId id="257" r:id="rId2"/>
    <p:sldId id="259" r:id="rId3"/>
    <p:sldId id="272" r:id="rId4"/>
    <p:sldId id="260" r:id="rId5"/>
    <p:sldId id="265" r:id="rId6"/>
    <p:sldId id="273" r:id="rId7"/>
    <p:sldId id="262" r:id="rId8"/>
    <p:sldId id="266" r:id="rId9"/>
    <p:sldId id="264" r:id="rId10"/>
    <p:sldId id="268" r:id="rId11"/>
    <p:sldId id="267" r:id="rId12"/>
    <p:sldId id="271" r:id="rId13"/>
    <p:sldId id="25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-8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C287D-6686-224B-BF3B-868F3AD8C4AD}" type="datetimeFigureOut">
              <a:rPr lang="en-US" smtClean="0"/>
              <a:t>3/10/15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A9CF3-BF2C-BE49-B294-193D0CB50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A9CF3-BF2C-BE49-B294-193D0CB50B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90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A9CF3-BF2C-BE49-B294-193D0CB50B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90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A9CF3-BF2C-BE49-B294-193D0CB50B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90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A9CF3-BF2C-BE49-B294-193D0CB50B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06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A9CF3-BF2C-BE49-B294-193D0CB50B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24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nl-NL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3A8F-1E28-9049-8B4B-E44FA81B5C7D}" type="datetimeFigureOut">
              <a:rPr lang="en-US" smtClean="0"/>
              <a:t>3/10/15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20745-8A27-0845-B6B5-D82700D2D4E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3A8F-1E28-9049-8B4B-E44FA81B5C7D}" type="datetimeFigureOut">
              <a:rPr lang="en-US" smtClean="0"/>
              <a:t>3/10/15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20745-8A27-0845-B6B5-D82700D2D4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nl-NL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3A8F-1E28-9049-8B4B-E44FA81B5C7D}" type="datetimeFigureOut">
              <a:rPr lang="en-US" smtClean="0"/>
              <a:t>3/10/15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20745-8A27-0845-B6B5-D82700D2D4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3A8F-1E28-9049-8B4B-E44FA81B5C7D}" type="datetimeFigureOut">
              <a:rPr lang="en-US" smtClean="0"/>
              <a:t>3/10/15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20745-8A27-0845-B6B5-D82700D2D4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nl-NL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3A8F-1E28-9049-8B4B-E44FA81B5C7D}" type="datetimeFigureOut">
              <a:rPr lang="en-US" smtClean="0"/>
              <a:t>3/10/15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20745-8A27-0845-B6B5-D82700D2D4E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3A8F-1E28-9049-8B4B-E44FA81B5C7D}" type="datetimeFigureOut">
              <a:rPr lang="en-US" smtClean="0"/>
              <a:t>3/10/15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20745-8A27-0845-B6B5-D82700D2D4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3A8F-1E28-9049-8B4B-E44FA81B5C7D}" type="datetimeFigureOut">
              <a:rPr lang="en-US" smtClean="0"/>
              <a:t>3/10/15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20745-8A27-0845-B6B5-D82700D2D4E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3A8F-1E28-9049-8B4B-E44FA81B5C7D}" type="datetimeFigureOut">
              <a:rPr lang="en-US" smtClean="0"/>
              <a:t>3/10/15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20745-8A27-0845-B6B5-D82700D2D4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3A8F-1E28-9049-8B4B-E44FA81B5C7D}" type="datetimeFigureOut">
              <a:rPr lang="en-US" smtClean="0"/>
              <a:t>3/10/15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20745-8A27-0845-B6B5-D82700D2D4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3A8F-1E28-9049-8B4B-E44FA81B5C7D}" type="datetimeFigureOut">
              <a:rPr lang="en-US" smtClean="0"/>
              <a:t>3/10/15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20745-8A27-0845-B6B5-D82700D2D4E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3A8F-1E28-9049-8B4B-E44FA81B5C7D}" type="datetimeFigureOut">
              <a:rPr lang="en-US" smtClean="0"/>
              <a:t>3/10/15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20745-8A27-0845-B6B5-D82700D2D4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0E13A8F-1E28-9049-8B4B-E44FA81B5C7D}" type="datetimeFigureOut">
              <a:rPr lang="en-US" smtClean="0"/>
              <a:t>3/10/15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E7520745-8A27-0845-B6B5-D82700D2D4E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urfer.nmr.mgh.harvard.edu/fswiki/FsTutorial/SkullStripFix_freeview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surfer.nmr.mgh.harvard.edu/fswiki/FsTutorial/TroubleshootingDat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tif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4" Type="http://schemas.openxmlformats.org/officeDocument/2006/relationships/image" Target="../media/image12.tif"/><Relationship Id="rId5" Type="http://schemas.openxmlformats.org/officeDocument/2006/relationships/image" Target="../media/image13.tif"/><Relationship Id="rId6" Type="http://schemas.openxmlformats.org/officeDocument/2006/relationships/image" Target="../media/image14.t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Freesurfer</a:t>
            </a:r>
            <a:r>
              <a:rPr lang="en-US" dirty="0" smtClean="0"/>
              <a:t> Cortical Quality </a:t>
            </a:r>
            <a:r>
              <a:rPr lang="en-US" dirty="0" smtClean="0"/>
              <a:t>Check</a:t>
            </a:r>
            <a:br>
              <a:rPr lang="en-US" dirty="0" smtClean="0"/>
            </a:br>
            <a:r>
              <a:rPr lang="en-US" dirty="0" smtClean="0"/>
              <a:t>					</a:t>
            </a:r>
            <a:r>
              <a:rPr lang="en-US" sz="2000" dirty="0" err="1" smtClean="0"/>
              <a:t>Lianne</a:t>
            </a:r>
            <a:r>
              <a:rPr lang="en-US" sz="2000" dirty="0" smtClean="0"/>
              <a:t> </a:t>
            </a:r>
            <a:r>
              <a:rPr lang="en-US" sz="2000" dirty="0" err="1" smtClean="0"/>
              <a:t>Schmaal</a:t>
            </a:r>
            <a:r>
              <a:rPr lang="en-US" sz="2000" dirty="0" smtClean="0"/>
              <a:t> – ENIGMA MDD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065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 smtClean="0"/>
              <a:t>Remarks from sites:</a:t>
            </a:r>
          </a:p>
          <a:p>
            <a:pPr>
              <a:buFontTx/>
              <a:buChar char="-"/>
            </a:pPr>
            <a:r>
              <a:rPr lang="en-US" sz="2400" dirty="0" smtClean="0"/>
              <a:t>Difficult to </a:t>
            </a:r>
            <a:r>
              <a:rPr lang="en-US" sz="2400" dirty="0"/>
              <a:t>judge whether the quality of the</a:t>
            </a:r>
            <a:br>
              <a:rPr lang="en-US" sz="2400" dirty="0"/>
            </a:br>
            <a:r>
              <a:rPr lang="en-US" sz="2400" dirty="0" smtClean="0"/>
              <a:t>cortical </a:t>
            </a:r>
            <a:r>
              <a:rPr lang="en-US" sz="2400" dirty="0" err="1"/>
              <a:t>parcellations</a:t>
            </a:r>
            <a:r>
              <a:rPr lang="en-US" sz="2400" dirty="0"/>
              <a:t> are </a:t>
            </a:r>
            <a:r>
              <a:rPr lang="en-US" sz="2400" dirty="0" smtClean="0"/>
              <a:t>ok</a:t>
            </a:r>
          </a:p>
          <a:p>
            <a:pPr marL="0" indent="0">
              <a:buNone/>
            </a:pPr>
            <a:endParaRPr lang="en-US" sz="1000" dirty="0" smtClean="0"/>
          </a:p>
          <a:p>
            <a:pPr>
              <a:buFontTx/>
              <a:buChar char="-"/>
            </a:pPr>
            <a:r>
              <a:rPr lang="en-US" sz="2400" dirty="0" smtClean="0"/>
              <a:t>Exclusion of bad regions becomes arbitrary</a:t>
            </a:r>
          </a:p>
          <a:p>
            <a:pPr marL="0" indent="0">
              <a:buNone/>
            </a:pPr>
            <a:endParaRPr lang="en-US" sz="1000" dirty="0" smtClean="0"/>
          </a:p>
          <a:p>
            <a:pPr>
              <a:buFontTx/>
              <a:buChar char="-"/>
            </a:pPr>
            <a:r>
              <a:rPr lang="en-US" sz="2400" dirty="0" smtClean="0"/>
              <a:t>Regions </a:t>
            </a:r>
            <a:r>
              <a:rPr lang="en-US" sz="2400" dirty="0" err="1" smtClean="0"/>
              <a:t>parcellated</a:t>
            </a:r>
            <a:r>
              <a:rPr lang="en-US" sz="2400" dirty="0" smtClean="0"/>
              <a:t> by FS quite </a:t>
            </a:r>
            <a:r>
              <a:rPr lang="en-US" sz="2400" dirty="0" err="1" smtClean="0"/>
              <a:t>aspecific</a:t>
            </a:r>
            <a:r>
              <a:rPr lang="en-US" sz="2400" dirty="0" smtClean="0"/>
              <a:t>: previously found cortical structural abnormalities are more specific so we might miss a lot of potential patients-controls differences</a:t>
            </a:r>
          </a:p>
          <a:p>
            <a:pPr marL="0" indent="0">
              <a:buNone/>
            </a:pPr>
            <a:endParaRPr lang="en-US" sz="1000" dirty="0" smtClean="0"/>
          </a:p>
          <a:p>
            <a:pPr>
              <a:buFontTx/>
              <a:buChar char="-"/>
            </a:pPr>
            <a:r>
              <a:rPr lang="en-US" dirty="0" smtClean="0"/>
              <a:t>Many outliers in </a:t>
            </a:r>
            <a:r>
              <a:rPr lang="en-US" dirty="0" err="1" smtClean="0"/>
              <a:t>outlier.log</a:t>
            </a:r>
            <a:r>
              <a:rPr lang="en-US" dirty="0" smtClean="0"/>
              <a:t> file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u="sng" dirty="0" smtClean="0"/>
              <a:t>Some sites perform manual editing, some don’t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001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990600"/>
          </a:xfrm>
        </p:spPr>
        <p:txBody>
          <a:bodyPr/>
          <a:lstStyle/>
          <a:p>
            <a:r>
              <a:rPr lang="en-US" dirty="0" smtClean="0"/>
              <a:t>Outlier log 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5143500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en-US" dirty="0" smtClean="0"/>
              <a:t>Subjects with many regions as surface area outliers: most TOO HIGH -&gt; systematic error (see next slide example from Philipp </a:t>
            </a:r>
            <a:r>
              <a:rPr lang="en-US" dirty="0" err="1" smtClean="0"/>
              <a:t>Saemann’s</a:t>
            </a:r>
            <a:r>
              <a:rPr lang="en-US" dirty="0" smtClean="0"/>
              <a:t> MPIP dataset)?</a:t>
            </a:r>
          </a:p>
          <a:p>
            <a:pPr marL="0" indent="0">
              <a:buNone/>
            </a:pPr>
            <a:endParaRPr lang="en-US" sz="900" dirty="0" smtClean="0"/>
          </a:p>
          <a:p>
            <a:pPr>
              <a:buFontTx/>
              <a:buChar char="-"/>
            </a:pPr>
            <a:r>
              <a:rPr lang="en-US" dirty="0" smtClean="0"/>
              <a:t>Caused by low resolution of the scan or motion?</a:t>
            </a:r>
          </a:p>
          <a:p>
            <a:pPr marL="0" indent="0">
              <a:buNone/>
            </a:pPr>
            <a:endParaRPr lang="en-US" sz="900" dirty="0" smtClean="0"/>
          </a:p>
          <a:p>
            <a:pPr>
              <a:buFontTx/>
              <a:buChar char="-"/>
            </a:pPr>
            <a:r>
              <a:rPr lang="en-US" dirty="0" smtClean="0"/>
              <a:t>Solution: if grey matter is not correctly delineated from white matter/</a:t>
            </a:r>
            <a:r>
              <a:rPr lang="en-US" dirty="0" err="1" smtClean="0"/>
              <a:t>pial</a:t>
            </a:r>
            <a:r>
              <a:rPr lang="en-US" dirty="0" smtClean="0"/>
              <a:t> surface:</a:t>
            </a:r>
          </a:p>
          <a:p>
            <a:pPr marL="0" indent="0">
              <a:buNone/>
            </a:pPr>
            <a:r>
              <a:rPr lang="en-US" dirty="0" smtClean="0"/>
              <a:t>  1) Apply fix, </a:t>
            </a:r>
            <a:r>
              <a:rPr lang="en-US" dirty="0" err="1" smtClean="0"/>
              <a:t>see:http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http://surfer.nmr.mgh.harvard.edu/fswiki/FsTutorial/ControlPoints_freeview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://surfer.nmr.mgh.harvard.edu/fswiki/FsTutorial/</a:t>
            </a:r>
            <a:r>
              <a:rPr lang="en-US" dirty="0" smtClean="0">
                <a:hlinkClick r:id="rId2"/>
              </a:rPr>
              <a:t>SkullStripFix_freeview</a:t>
            </a:r>
            <a:endParaRPr lang="en-US" dirty="0" smtClean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dirty="0" smtClean="0"/>
              <a:t>  2) Exclude region</a:t>
            </a:r>
          </a:p>
          <a:p>
            <a:pPr>
              <a:buFontTx/>
              <a:buChar char="-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24968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67" y="372159"/>
            <a:ext cx="8630511" cy="647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59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199"/>
            <a:ext cx="8229600" cy="9906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7799"/>
            <a:ext cx="8229600" cy="5304844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en-US" dirty="0" smtClean="0"/>
              <a:t>Most issues related to </a:t>
            </a:r>
            <a:r>
              <a:rPr lang="en-US" dirty="0" err="1" smtClean="0"/>
              <a:t>parcellation</a:t>
            </a:r>
            <a:r>
              <a:rPr lang="en-US" dirty="0" smtClean="0"/>
              <a:t> of </a:t>
            </a:r>
            <a:r>
              <a:rPr lang="en-US" dirty="0"/>
              <a:t>temporal </a:t>
            </a:r>
            <a:r>
              <a:rPr lang="en-US" dirty="0" smtClean="0"/>
              <a:t>lobes (including banks of STS)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>
              <a:buFontTx/>
              <a:buChar char="-"/>
            </a:pPr>
            <a:r>
              <a:rPr lang="en-US" dirty="0" smtClean="0"/>
              <a:t>Some studies perform </a:t>
            </a:r>
            <a:r>
              <a:rPr lang="en-US" dirty="0" err="1" smtClean="0"/>
              <a:t>pial</a:t>
            </a:r>
            <a:r>
              <a:rPr lang="en-US" dirty="0"/>
              <a:t>/WM mask editing and in worst case scenarios control points on the temporal </a:t>
            </a:r>
            <a:r>
              <a:rPr lang="en-US" dirty="0" smtClean="0"/>
              <a:t>poles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Other issues/uncertainties consistently reported across sites: </a:t>
            </a:r>
          </a:p>
          <a:p>
            <a:pPr marL="457200" indent="-457200">
              <a:buAutoNum type="arabicParenR"/>
            </a:pPr>
            <a:r>
              <a:rPr lang="en-US" dirty="0" err="1" smtClean="0"/>
              <a:t>Entorhinal</a:t>
            </a:r>
            <a:r>
              <a:rPr lang="en-US" dirty="0" smtClean="0"/>
              <a:t> cortex (grey matter patches missing)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Other uncertainties reported:</a:t>
            </a:r>
          </a:p>
          <a:p>
            <a:pPr marL="457200" indent="-457200">
              <a:buAutoNum type="arabicParenR"/>
            </a:pPr>
            <a:r>
              <a:rPr lang="en-US" dirty="0" smtClean="0"/>
              <a:t>allocation </a:t>
            </a:r>
            <a:r>
              <a:rPr lang="en-US" dirty="0" err="1" smtClean="0"/>
              <a:t>supramarginal</a:t>
            </a:r>
            <a:r>
              <a:rPr lang="en-US" dirty="0" smtClean="0"/>
              <a:t> </a:t>
            </a:r>
            <a:r>
              <a:rPr lang="en-US" dirty="0" err="1" smtClean="0"/>
              <a:t>gyrus</a:t>
            </a:r>
            <a:r>
              <a:rPr lang="en-US" dirty="0" smtClean="0"/>
              <a:t>/superior temporal </a:t>
            </a:r>
            <a:r>
              <a:rPr lang="en-US" dirty="0" err="1" smtClean="0"/>
              <a:t>gyrus</a:t>
            </a:r>
            <a:r>
              <a:rPr lang="en-US" dirty="0" smtClean="0"/>
              <a:t>/inferior parietal not always correct (exclude regions)</a:t>
            </a:r>
          </a:p>
          <a:p>
            <a:pPr marL="457200" indent="-457200">
              <a:buAutoNum type="arabicParenR"/>
            </a:pPr>
            <a:r>
              <a:rPr lang="en-US" dirty="0" smtClean="0"/>
              <a:t>Insula allocation at location of </a:t>
            </a:r>
            <a:r>
              <a:rPr lang="en-US" dirty="0" err="1" smtClean="0"/>
              <a:t>subgenual</a:t>
            </a:r>
            <a:r>
              <a:rPr lang="en-US" dirty="0" smtClean="0"/>
              <a:t> ACC/medial OFC (excluding region very arbitrary, do not exclude, make note of # cases)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937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8325"/>
            <a:ext cx="8229600" cy="990600"/>
          </a:xfrm>
        </p:spPr>
        <p:txBody>
          <a:bodyPr/>
          <a:lstStyle/>
          <a:p>
            <a:r>
              <a:rPr lang="en-US" dirty="0" smtClean="0"/>
              <a:t>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4370"/>
            <a:ext cx="8229600" cy="505263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Exclude badly </a:t>
            </a:r>
            <a:r>
              <a:rPr lang="en-US" dirty="0" err="1" smtClean="0"/>
              <a:t>parcellated</a:t>
            </a:r>
            <a:r>
              <a:rPr lang="en-US" dirty="0" smtClean="0"/>
              <a:t> regions (see previous examples) or apply fixes (see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://surfer.nmr.mgh.harvard.edu/fswiki/FsTutorial/</a:t>
            </a:r>
            <a:r>
              <a:rPr lang="en-US" dirty="0" smtClean="0">
                <a:hlinkClick r:id="rId3"/>
              </a:rPr>
              <a:t>TroubleshootingData</a:t>
            </a:r>
            <a:r>
              <a:rPr lang="en-US" dirty="0" smtClean="0"/>
              <a:t>) 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Multisite quantitative analysis of quality of all the </a:t>
            </a:r>
            <a:r>
              <a:rPr lang="en-US" dirty="0" err="1" smtClean="0"/>
              <a:t>parcellated</a:t>
            </a:r>
            <a:r>
              <a:rPr lang="en-US" dirty="0" smtClean="0"/>
              <a:t> regions (test-retest reliability across FS versions (and across MR field strengths?)) 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Compare </a:t>
            </a:r>
            <a:r>
              <a:rPr lang="en-US" dirty="0"/>
              <a:t>findings from samples who eliminated a </a:t>
            </a:r>
            <a:r>
              <a:rPr lang="en-US" dirty="0" smtClean="0"/>
              <a:t>lot vs</a:t>
            </a:r>
            <a:r>
              <a:rPr lang="en-US" dirty="0"/>
              <a:t>. samples who eliminated few data </a:t>
            </a:r>
            <a:r>
              <a:rPr lang="en-US" dirty="0" smtClean="0"/>
              <a:t>points (but differences could be a result of differences in study characteristics)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Run 2 separate analyses and compare results:</a:t>
            </a:r>
          </a:p>
          <a:p>
            <a:pPr marL="457200" indent="-457200">
              <a:buAutoNum type="arabicParenR"/>
            </a:pPr>
            <a:r>
              <a:rPr lang="en-US" dirty="0" smtClean="0"/>
              <a:t>Including all subjects but excluding NA (i.e. excluded) regions</a:t>
            </a:r>
          </a:p>
          <a:p>
            <a:pPr marL="457200" indent="-457200">
              <a:buAutoNum type="arabicParenR"/>
            </a:pPr>
            <a:r>
              <a:rPr lang="en-US" dirty="0" smtClean="0"/>
              <a:t>Including only subjects without NA regions (as usual)</a:t>
            </a:r>
          </a:p>
          <a:p>
            <a:pPr marL="0" indent="0">
              <a:buNone/>
            </a:pPr>
            <a:r>
              <a:rPr lang="en-US" dirty="0" smtClean="0"/>
              <a:t>-&gt; these 2 separate analyses are currently in the R script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87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examples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791" t="6334" r="5555" b="3502"/>
          <a:stretch/>
        </p:blipFill>
        <p:spPr>
          <a:xfrm>
            <a:off x="355370" y="2171700"/>
            <a:ext cx="3644900" cy="2616201"/>
          </a:xfrm>
          <a:prstGeom prst="rect">
            <a:avLst/>
          </a:prstGeom>
        </p:spPr>
      </p:pic>
      <p:pic>
        <p:nvPicPr>
          <p:cNvPr id="5" name="Picture 4" descr="Cortical_set_Axial_70_2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9" r="21759"/>
          <a:stretch/>
        </p:blipFill>
        <p:spPr>
          <a:xfrm>
            <a:off x="6463853" y="1765300"/>
            <a:ext cx="2337247" cy="3352849"/>
          </a:xfrm>
          <a:prstGeom prst="rect">
            <a:avLst/>
          </a:prstGeom>
        </p:spPr>
      </p:pic>
      <p:pic>
        <p:nvPicPr>
          <p:cNvPr id="6" name="Picture 5" descr="Cortical_set_Axial_70_4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9" r="21870"/>
          <a:stretch/>
        </p:blipFill>
        <p:spPr>
          <a:xfrm>
            <a:off x="4185584" y="1765300"/>
            <a:ext cx="2278269" cy="335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30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Bad example</a:t>
            </a:r>
            <a:endParaRPr lang="en-US" dirty="0"/>
          </a:p>
        </p:txBody>
      </p:sp>
      <p:pic>
        <p:nvPicPr>
          <p:cNvPr id="4" name="Picture 3" descr="bad_example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5" b="20454"/>
          <a:stretch/>
        </p:blipFill>
        <p:spPr>
          <a:xfrm>
            <a:off x="1236140" y="1827072"/>
            <a:ext cx="6858000" cy="4042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332" y="775853"/>
            <a:ext cx="556336" cy="55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32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Bad examples; banks of superior temporal sulcus (</a:t>
            </a:r>
            <a:r>
              <a:rPr lang="en-US" dirty="0" err="1" smtClean="0"/>
              <a:t>BanksSTS</a:t>
            </a:r>
            <a:r>
              <a:rPr lang="en-US" dirty="0" smtClean="0"/>
              <a:t>; </a:t>
            </a:r>
            <a:r>
              <a:rPr lang="en-US" dirty="0" err="1" smtClean="0"/>
              <a:t>darkgreen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644" y="1944784"/>
            <a:ext cx="3319685" cy="2258422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4"/>
          <a:srcRect t="14073" b="17305"/>
          <a:stretch/>
        </p:blipFill>
        <p:spPr>
          <a:xfrm>
            <a:off x="781447" y="1941710"/>
            <a:ext cx="3295569" cy="2261496"/>
          </a:xfrm>
          <a:prstGeom prst="rect">
            <a:avLst/>
          </a:prstGeom>
        </p:spPr>
      </p:pic>
      <p:pic>
        <p:nvPicPr>
          <p:cNvPr id="6" name="Picture 5" descr="Example1.t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 t="19839" r="8619" b="21209"/>
          <a:stretch/>
        </p:blipFill>
        <p:spPr>
          <a:xfrm>
            <a:off x="768811" y="4323334"/>
            <a:ext cx="3308205" cy="2258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1644" y="4323334"/>
            <a:ext cx="3302345" cy="2258422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9128872">
            <a:off x="2929264" y="2900224"/>
            <a:ext cx="1107683" cy="446188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5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Bad examples; banks of superior temporal sulcus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199" y="2021442"/>
            <a:ext cx="8229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some samples, the dark </a:t>
            </a:r>
            <a:r>
              <a:rPr lang="en-US" sz="2400" dirty="0"/>
              <a:t>green patch appears to be </a:t>
            </a:r>
            <a:r>
              <a:rPr lang="en-US" sz="2400" dirty="0" smtClean="0"/>
              <a:t>shown in outer surface in about 20</a:t>
            </a:r>
            <a:r>
              <a:rPr lang="en-US" sz="2400" dirty="0"/>
              <a:t>-30% of cases. In some of these </a:t>
            </a:r>
            <a:r>
              <a:rPr lang="en-US" sz="2400" dirty="0" smtClean="0"/>
              <a:t>the </a:t>
            </a:r>
            <a:r>
              <a:rPr lang="en-US" sz="2400" dirty="0"/>
              <a:t>patch </a:t>
            </a:r>
            <a:r>
              <a:rPr lang="en-US" sz="2400" dirty="0" smtClean="0"/>
              <a:t>is of </a:t>
            </a:r>
            <a:r>
              <a:rPr lang="en-US" sz="2400" dirty="0"/>
              <a:t>a size where </a:t>
            </a:r>
            <a:r>
              <a:rPr lang="en-US" sz="2400" dirty="0" smtClean="0"/>
              <a:t>it could influence </a:t>
            </a:r>
            <a:r>
              <a:rPr lang="en-US" sz="2400" dirty="0"/>
              <a:t>the measures </a:t>
            </a:r>
            <a:r>
              <a:rPr lang="en-US" sz="2400" dirty="0" smtClean="0"/>
              <a:t>and clearly (see pervious examples).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835983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Solution:</a:t>
            </a:r>
          </a:p>
          <a:p>
            <a:r>
              <a:rPr lang="en-US" sz="2400" dirty="0" smtClean="0"/>
              <a:t>EXCLUDE the bad </a:t>
            </a:r>
            <a:r>
              <a:rPr lang="en-US" sz="2400" dirty="0" err="1" smtClean="0"/>
              <a:t>BanksSTS</a:t>
            </a:r>
            <a:r>
              <a:rPr lang="en-US" sz="2400" dirty="0" smtClean="0"/>
              <a:t> </a:t>
            </a:r>
            <a:r>
              <a:rPr lang="en-US" sz="2400" dirty="0" err="1" smtClean="0"/>
              <a:t>parcellated</a:t>
            </a:r>
            <a:r>
              <a:rPr lang="en-US" sz="2400" dirty="0" smtClean="0"/>
              <a:t> regions + also adjacent regions in case those are affected (e.g. superior temporal </a:t>
            </a:r>
            <a:r>
              <a:rPr lang="en-US" sz="2400" dirty="0" err="1" smtClean="0"/>
              <a:t>gyrus</a:t>
            </a:r>
            <a:r>
              <a:rPr lang="en-US" sz="2400" dirty="0" smtClean="0"/>
              <a:t> and/or middle frontal </a:t>
            </a:r>
            <a:r>
              <a:rPr lang="en-US" sz="2400" dirty="0" err="1" smtClean="0"/>
              <a:t>gyrus</a:t>
            </a:r>
            <a:r>
              <a:rPr lang="en-US" sz="2400" dirty="0" smtClean="0"/>
              <a:t> as in previous examples</a:t>
            </a:r>
          </a:p>
          <a:p>
            <a:endParaRPr lang="en-US" sz="2400" dirty="0"/>
          </a:p>
          <a:p>
            <a:r>
              <a:rPr lang="en-US" sz="2400" dirty="0" smtClean="0"/>
              <a:t>Examples of OK </a:t>
            </a:r>
            <a:r>
              <a:rPr lang="en-US" sz="2400" dirty="0" err="1" smtClean="0"/>
              <a:t>parcellated</a:t>
            </a:r>
            <a:r>
              <a:rPr lang="en-US" sz="2400" dirty="0" smtClean="0"/>
              <a:t> </a:t>
            </a:r>
            <a:r>
              <a:rPr lang="en-US" sz="2400" dirty="0" err="1" smtClean="0"/>
              <a:t>BanksSTS</a:t>
            </a:r>
            <a:r>
              <a:rPr lang="en-US" sz="2400" dirty="0" smtClean="0"/>
              <a:t>: see next page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4891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0307"/>
            <a:ext cx="8229600" cy="990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Ok examples (i.e. do not exclude); banks of superior temporal sulcus (</a:t>
            </a:r>
            <a:r>
              <a:rPr lang="en-US" sz="2400" dirty="0" err="1" smtClean="0"/>
              <a:t>BanksSTS</a:t>
            </a:r>
            <a:r>
              <a:rPr lang="en-US" sz="2400" dirty="0" smtClean="0"/>
              <a:t>; </a:t>
            </a:r>
            <a:r>
              <a:rPr lang="en-US" sz="2400" dirty="0" err="1" smtClean="0"/>
              <a:t>darkgreen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3" name="Picture 2" descr="S110008A.lh.lat.hr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6" b="16421"/>
          <a:stretch/>
        </p:blipFill>
        <p:spPr>
          <a:xfrm>
            <a:off x="457200" y="1300907"/>
            <a:ext cx="4031747" cy="2683628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9128872">
            <a:off x="3032248" y="2186808"/>
            <a:ext cx="1107683" cy="446188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110436A.lh.lat.hr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4" b="16284"/>
          <a:stretch/>
        </p:blipFill>
        <p:spPr>
          <a:xfrm>
            <a:off x="4865914" y="1300907"/>
            <a:ext cx="3929752" cy="2702169"/>
          </a:xfrm>
          <a:prstGeom prst="rect">
            <a:avLst/>
          </a:prstGeom>
        </p:spPr>
      </p:pic>
      <p:pic>
        <p:nvPicPr>
          <p:cNvPr id="12" name="Picture 11" descr="S120392B.lh.lat.hr.t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5" b="17173"/>
          <a:stretch/>
        </p:blipFill>
        <p:spPr>
          <a:xfrm>
            <a:off x="500150" y="4048511"/>
            <a:ext cx="3988797" cy="2655040"/>
          </a:xfrm>
          <a:prstGeom prst="rect">
            <a:avLst/>
          </a:prstGeom>
        </p:spPr>
      </p:pic>
      <p:pic>
        <p:nvPicPr>
          <p:cNvPr id="13" name="Picture 12" descr="S120506B.lh.lat.hr.t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9" b="20425"/>
          <a:stretch/>
        </p:blipFill>
        <p:spPr>
          <a:xfrm>
            <a:off x="4865914" y="4201129"/>
            <a:ext cx="3929752" cy="238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97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Bad examples; </a:t>
            </a:r>
            <a:r>
              <a:rPr lang="en-US" sz="3200" dirty="0" err="1" smtClean="0"/>
              <a:t>Supramarginal</a:t>
            </a:r>
            <a:r>
              <a:rPr lang="en-US" sz="3200" dirty="0" smtClean="0"/>
              <a:t> </a:t>
            </a:r>
            <a:r>
              <a:rPr lang="en-US" sz="3200" dirty="0" err="1" smtClean="0"/>
              <a:t>gyrus</a:t>
            </a:r>
            <a:r>
              <a:rPr lang="en-US" sz="3200" dirty="0"/>
              <a:t> </a:t>
            </a:r>
            <a:r>
              <a:rPr lang="en-US" sz="3200" dirty="0" smtClean="0"/>
              <a:t>extends (light green) into superior temporal </a:t>
            </a:r>
            <a:r>
              <a:rPr lang="en-US" sz="3200" dirty="0" err="1" smtClean="0"/>
              <a:t>gyrus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383" y="1804629"/>
            <a:ext cx="4930412" cy="3454127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9128872">
            <a:off x="4516958" y="3058023"/>
            <a:ext cx="1252559" cy="396669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5310239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Solution:</a:t>
            </a:r>
          </a:p>
          <a:p>
            <a:r>
              <a:rPr lang="en-US" sz="2000" dirty="0" smtClean="0"/>
              <a:t>EXCLUDE the </a:t>
            </a:r>
            <a:r>
              <a:rPr lang="en-US" sz="2000" dirty="0" err="1" smtClean="0"/>
              <a:t>supramarginal</a:t>
            </a:r>
            <a:r>
              <a:rPr lang="en-US" sz="2000" dirty="0" smtClean="0"/>
              <a:t> </a:t>
            </a:r>
            <a:r>
              <a:rPr lang="en-US" sz="2000" dirty="0" err="1" smtClean="0"/>
              <a:t>gyrus</a:t>
            </a:r>
            <a:r>
              <a:rPr lang="en-US" sz="2000" dirty="0" smtClean="0"/>
              <a:t> and adjacent regions if affected (in this example the superior temporal </a:t>
            </a:r>
            <a:r>
              <a:rPr lang="en-US" sz="2000" dirty="0" err="1" smtClean="0"/>
              <a:t>gyrus</a:t>
            </a:r>
            <a:r>
              <a:rPr lang="en-US" sz="2000" dirty="0" smtClean="0"/>
              <a:t>) for that subject</a:t>
            </a:r>
          </a:p>
        </p:txBody>
      </p:sp>
    </p:spTree>
    <p:extLst>
      <p:ext uri="{BB962C8B-B14F-4D97-AF65-F5344CB8AC3E}">
        <p14:creationId xmlns:p14="http://schemas.microsoft.com/office/powerpoint/2010/main" val="4236179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120486A.rh.med.hr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20142" r="6665" b="18890"/>
          <a:stretch/>
        </p:blipFill>
        <p:spPr>
          <a:xfrm>
            <a:off x="4835134" y="1992506"/>
            <a:ext cx="3851666" cy="2681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7568"/>
          <a:stretch/>
        </p:blipFill>
        <p:spPr>
          <a:xfrm>
            <a:off x="612132" y="1992506"/>
            <a:ext cx="3843182" cy="2681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0844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Uncertain; delineation ventricles </a:t>
            </a:r>
            <a:r>
              <a:rPr lang="en-US" sz="2400" dirty="0" err="1" smtClean="0"/>
              <a:t>vs</a:t>
            </a:r>
            <a:r>
              <a:rPr lang="en-US" sz="2400" dirty="0" smtClean="0"/>
              <a:t> </a:t>
            </a:r>
            <a:r>
              <a:rPr lang="en-US" sz="2400" dirty="0" err="1" smtClean="0"/>
              <a:t>parahippocampal</a:t>
            </a:r>
            <a:r>
              <a:rPr lang="en-US" sz="2400" dirty="0" smtClean="0"/>
              <a:t> (light green) and </a:t>
            </a:r>
            <a:r>
              <a:rPr lang="en-US" sz="2400" dirty="0" err="1" smtClean="0"/>
              <a:t>entorhinal</a:t>
            </a:r>
            <a:r>
              <a:rPr lang="en-US" sz="2400" dirty="0" smtClean="0"/>
              <a:t> cortex (red)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459747" y="4833287"/>
            <a:ext cx="8227053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Part of the grey matter of the </a:t>
            </a:r>
            <a:r>
              <a:rPr lang="en-US" dirty="0" err="1" smtClean="0"/>
              <a:t>gyri</a:t>
            </a:r>
            <a:r>
              <a:rPr lang="en-US" dirty="0" smtClean="0"/>
              <a:t> seem not to be allocated to PHG or ERC (but probably to ventricles instead)</a:t>
            </a:r>
          </a:p>
          <a:p>
            <a:endParaRPr lang="en-US" dirty="0"/>
          </a:p>
          <a:p>
            <a:r>
              <a:rPr lang="en-US" dirty="0" smtClean="0"/>
              <a:t>However, example A detected in ~70-80% of cases (?), so only exclude when a large part of the </a:t>
            </a:r>
            <a:r>
              <a:rPr lang="en-US" dirty="0" err="1" smtClean="0"/>
              <a:t>gyrus</a:t>
            </a:r>
            <a:r>
              <a:rPr lang="en-US" dirty="0" smtClean="0"/>
              <a:t> is clearly missing (</a:t>
            </a:r>
            <a:r>
              <a:rPr lang="en-US" dirty="0" err="1" smtClean="0"/>
              <a:t>entorhinal</a:t>
            </a:r>
            <a:r>
              <a:rPr lang="en-US" dirty="0" smtClean="0"/>
              <a:t> cortex in example B)</a:t>
            </a:r>
          </a:p>
          <a:p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19141240">
            <a:off x="5701747" y="4184544"/>
            <a:ext cx="707253" cy="293061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8548166">
            <a:off x="1808893" y="4155405"/>
            <a:ext cx="707253" cy="299056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4012404">
            <a:off x="2826286" y="4328317"/>
            <a:ext cx="707253" cy="276690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9747" y="1330644"/>
            <a:ext cx="427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Questionable examples: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79034" y="1623174"/>
            <a:ext cx="524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835134" y="1623174"/>
            <a:ext cx="524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180646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issue; </a:t>
            </a:r>
            <a:r>
              <a:rPr lang="en-US" dirty="0" err="1"/>
              <a:t>S</a:t>
            </a:r>
            <a:r>
              <a:rPr lang="en-US" dirty="0" err="1" smtClean="0"/>
              <a:t>ubgenual</a:t>
            </a:r>
            <a:r>
              <a:rPr lang="en-US" dirty="0" smtClean="0"/>
              <a:t> ACC coded as insula (yellow)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83524"/>
            <a:ext cx="4165600" cy="266858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9128872">
            <a:off x="2161661" y="3456870"/>
            <a:ext cx="591909" cy="265473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" y="4940241"/>
            <a:ext cx="83224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atlas used by </a:t>
            </a:r>
            <a:r>
              <a:rPr lang="en-US" dirty="0" err="1" smtClean="0"/>
              <a:t>Freesurfer</a:t>
            </a:r>
            <a:r>
              <a:rPr lang="en-US" dirty="0" smtClean="0"/>
              <a:t> does </a:t>
            </a:r>
            <a:r>
              <a:rPr lang="en-US" dirty="0"/>
              <a:t>not </a:t>
            </a:r>
            <a:r>
              <a:rPr lang="en-US" dirty="0" smtClean="0"/>
              <a:t>include a </a:t>
            </a:r>
            <a:r>
              <a:rPr lang="en-US" dirty="0" err="1"/>
              <a:t>subgenual</a:t>
            </a:r>
            <a:r>
              <a:rPr lang="en-US" dirty="0"/>
              <a:t> ACC </a:t>
            </a:r>
            <a:r>
              <a:rPr lang="en-US" dirty="0" smtClean="0"/>
              <a:t>region but allocates this to the insula (yellow) or medial OFC (pink) region instead. Example B is probably more anatomically correct, but judging whether that specific grey matter patch should be insula or medial OFC becomes very arbitrary, so don’t exclude but make a note in how many cases you observe example A.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 descr="S120647B.lh.med.hr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7" b="16111"/>
          <a:stretch/>
        </p:blipFill>
        <p:spPr>
          <a:xfrm>
            <a:off x="4787900" y="1983523"/>
            <a:ext cx="3991795" cy="2668589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2797164">
            <a:off x="6771330" y="3270952"/>
            <a:ext cx="601285" cy="332575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9034" y="1623174"/>
            <a:ext cx="524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35134" y="1623174"/>
            <a:ext cx="524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64703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1483</TotalTime>
  <Words>675</Words>
  <Application>Microsoft Macintosh PowerPoint</Application>
  <PresentationFormat>On-screen Show (4:3)</PresentationFormat>
  <Paragraphs>80</Paragraphs>
  <Slides>13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Clarity</vt:lpstr>
      <vt:lpstr>Freesurfer Cortical Quality Check      Lianne Schmaal – ENIGMA MDD</vt:lpstr>
      <vt:lpstr>Good examples</vt:lpstr>
      <vt:lpstr>Bad example</vt:lpstr>
      <vt:lpstr>Bad examples; banks of superior temporal sulcus (BanksSTS; darkgreen)</vt:lpstr>
      <vt:lpstr>Bad examples; banks of superior temporal sulcus</vt:lpstr>
      <vt:lpstr>Ok examples (i.e. do not exclude); banks of superior temporal sulcus (BanksSTS; darkgreen)</vt:lpstr>
      <vt:lpstr>Bad examples; Supramarginal gyrus extends (light green) into superior temporal gyrus</vt:lpstr>
      <vt:lpstr>Uncertain; delineation ventricles vs parahippocampal (light green) and entorhinal cortex (red)</vt:lpstr>
      <vt:lpstr>Other issue; Subgenual ACC coded as insula (yellow)</vt:lpstr>
      <vt:lpstr>Outlier log file</vt:lpstr>
      <vt:lpstr>PowerPoint Presentation</vt:lpstr>
      <vt:lpstr>Summary</vt:lpstr>
      <vt:lpstr>Solutions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Freesurfer Cortical Quality Check</dc:title>
  <dc:creator>Lianne  Schmaal</dc:creator>
  <cp:lastModifiedBy>Neda Jahanshad</cp:lastModifiedBy>
  <cp:revision>29</cp:revision>
  <dcterms:created xsi:type="dcterms:W3CDTF">2015-02-25T09:19:06Z</dcterms:created>
  <dcterms:modified xsi:type="dcterms:W3CDTF">2015-03-10T19:25:03Z</dcterms:modified>
</cp:coreProperties>
</file>